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1" r:id="rId22"/>
    <p:sldId id="27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5" r:id="rId39"/>
    <p:sldId id="297" r:id="rId40"/>
    <p:sldId id="298" r:id="rId41"/>
    <p:sldId id="299" r:id="rId42"/>
    <p:sldId id="300" r:id="rId43"/>
    <p:sldId id="301" r:id="rId44"/>
    <p:sldId id="294" r:id="rId45"/>
    <p:sldId id="304" r:id="rId46"/>
    <p:sldId id="303" r:id="rId47"/>
    <p:sldId id="306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526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86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8192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679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9008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50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334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424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476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1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98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02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564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708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97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76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316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F26BE-A2F0-4E90-A786-9844A44225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无监督学习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600E05-E388-4D68-8219-76826C553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王一</a:t>
            </a:r>
          </a:p>
        </p:txBody>
      </p:sp>
    </p:spTree>
    <p:extLst>
      <p:ext uri="{BB962C8B-B14F-4D97-AF65-F5344CB8AC3E}">
        <p14:creationId xmlns:p14="http://schemas.microsoft.com/office/powerpoint/2010/main" val="1894013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D91E5-C9F0-49B4-821E-728DF66F9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嵌入</a:t>
            </a:r>
            <a:r>
              <a:rPr lang="en-US" altLang="zh-CN"/>
              <a:t>embedding</a:t>
            </a:r>
            <a:r>
              <a:rPr lang="zh-CN" altLang="en-US"/>
              <a:t>，略强调非线性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2E42E312-6F16-44D1-90DA-0E16CC27E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71" y="2160588"/>
            <a:ext cx="8392296" cy="3881437"/>
          </a:xfrm>
        </p:spPr>
      </p:pic>
    </p:spTree>
    <p:extLst>
      <p:ext uri="{BB962C8B-B14F-4D97-AF65-F5344CB8AC3E}">
        <p14:creationId xmlns:p14="http://schemas.microsoft.com/office/powerpoint/2010/main" val="3352113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2333B-978A-4213-84CC-19AB403B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Word2vector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14D362D-540A-48A9-B7BE-EEF608967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17" y="1545935"/>
            <a:ext cx="8910482" cy="5013892"/>
          </a:xfrm>
        </p:spPr>
      </p:pic>
    </p:spTree>
    <p:extLst>
      <p:ext uri="{BB962C8B-B14F-4D97-AF65-F5344CB8AC3E}">
        <p14:creationId xmlns:p14="http://schemas.microsoft.com/office/powerpoint/2010/main" val="1622114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1662B-827A-42E1-9E63-4B9A2CBEC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Word2vec</a:t>
            </a:r>
            <a:r>
              <a:rPr lang="zh-CN" altLang="en-US"/>
              <a:t>原理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81B6C64-CCF0-4F31-A871-294BA910F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55" y="2037825"/>
            <a:ext cx="7981636" cy="4540872"/>
          </a:xfrm>
        </p:spPr>
      </p:pic>
    </p:spTree>
    <p:extLst>
      <p:ext uri="{BB962C8B-B14F-4D97-AF65-F5344CB8AC3E}">
        <p14:creationId xmlns:p14="http://schemas.microsoft.com/office/powerpoint/2010/main" val="2070950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BA437-69AC-4D49-A725-132910366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中文词向量资源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152C88-FC11-4B1B-A694-6C76C12E3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34" y="1421791"/>
            <a:ext cx="9438200" cy="530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9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397874-AB75-42C6-8B28-C91AFA264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可视化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DAD78F-BC96-4717-8121-42BE634C0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t-SNE</a:t>
            </a:r>
          </a:p>
          <a:p>
            <a:pPr lvl="1"/>
            <a:r>
              <a:rPr lang="en-US" altLang="zh-CN" sz="2000"/>
              <a:t>t-distributed stochastic neighbor embedding</a:t>
            </a:r>
          </a:p>
          <a:p>
            <a:pPr lvl="1"/>
            <a:endParaRPr lang="en-US" altLang="zh-CN" sz="2000"/>
          </a:p>
          <a:p>
            <a:r>
              <a:rPr lang="en-US" altLang="zh-CN" sz="2400"/>
              <a:t>UMAP</a:t>
            </a:r>
          </a:p>
          <a:p>
            <a:pPr lvl="1"/>
            <a:r>
              <a:rPr lang="en-US" altLang="zh-CN" sz="2000"/>
              <a:t>Uniform manifold approximation and projection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407965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EB1C23-C6A9-46E1-B3EA-E1C22327E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t-SNE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11DE1AE-884D-48E8-9A4D-F49C63548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01" y="1574537"/>
            <a:ext cx="10064878" cy="5095660"/>
          </a:xfrm>
        </p:spPr>
      </p:pic>
    </p:spTree>
    <p:extLst>
      <p:ext uri="{BB962C8B-B14F-4D97-AF65-F5344CB8AC3E}">
        <p14:creationId xmlns:p14="http://schemas.microsoft.com/office/powerpoint/2010/main" val="441427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7145BF-F07E-4B62-8290-F88C1897C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UMAP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06B2FCD-A3BB-4B98-99F6-7E86F6B98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4" y="1443389"/>
            <a:ext cx="6925330" cy="5115471"/>
          </a:xfrm>
        </p:spPr>
      </p:pic>
    </p:spTree>
    <p:extLst>
      <p:ext uri="{BB962C8B-B14F-4D97-AF65-F5344CB8AC3E}">
        <p14:creationId xmlns:p14="http://schemas.microsoft.com/office/powerpoint/2010/main" val="2858269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18983D-4DC2-497C-AE42-3FD8A9FB5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聚类分析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52725B-6561-4A39-83D6-7827C7CF4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/>
              <a:t>把数据点自动分成几类</a:t>
            </a:r>
            <a:endParaRPr lang="en-US" altLang="zh-CN" sz="2000"/>
          </a:p>
          <a:p>
            <a:endParaRPr lang="en-US" altLang="zh-CN" sz="2000"/>
          </a:p>
          <a:p>
            <a:r>
              <a:rPr lang="zh-CN" altLang="en-US" sz="2000"/>
              <a:t>软聚类：一个样本允许多个类别百分比</a:t>
            </a:r>
            <a:endParaRPr lang="en-US" altLang="zh-CN" sz="2000"/>
          </a:p>
          <a:p>
            <a:endParaRPr lang="en-US" altLang="zh-CN" sz="2000"/>
          </a:p>
          <a:p>
            <a:r>
              <a:rPr lang="zh-CN" altLang="en-US" sz="2000"/>
              <a:t>硬聚类：一个样本只允许一个类别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1355B0-CE45-40BA-B76C-9E01F35BC4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86" y="949815"/>
            <a:ext cx="5733256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66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647B0-06A8-4746-838F-B43398FEA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K-mean</a:t>
            </a:r>
            <a:r>
              <a:rPr lang="zh-CN" altLang="en-US"/>
              <a:t>聚类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D5C9B8-D9A3-4C76-8E3F-DFEA8A036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/>
              <a:t>随机初始化类别</a:t>
            </a:r>
            <a:endParaRPr lang="en-US" altLang="zh-CN" sz="2400"/>
          </a:p>
          <a:p>
            <a:r>
              <a:rPr lang="zh-CN" altLang="en-US" sz="2400"/>
              <a:t>计算类别中心</a:t>
            </a:r>
            <a:endParaRPr lang="en-US" altLang="zh-CN" sz="2400"/>
          </a:p>
          <a:p>
            <a:r>
              <a:rPr lang="zh-CN" altLang="en-US" sz="2400"/>
              <a:t>对每个点根据中心距离分类</a:t>
            </a:r>
            <a:endParaRPr lang="en-US" altLang="zh-CN" sz="2400"/>
          </a:p>
          <a:p>
            <a:r>
              <a:rPr lang="zh-CN" altLang="en-US" sz="2400"/>
              <a:t>重复</a:t>
            </a:r>
            <a:r>
              <a:rPr lang="en-US" altLang="zh-CN" sz="2400"/>
              <a:t>2-3</a:t>
            </a:r>
            <a:r>
              <a:rPr lang="zh-CN" altLang="en-US" sz="2400"/>
              <a:t>步直到不变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9EBAF5-9D0D-4964-8DD4-F99AA9DE5C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69" y="1513840"/>
            <a:ext cx="4894322" cy="488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43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9806F-0F5E-4842-A1A1-2261F95C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核模聚类</a:t>
            </a:r>
            <a:r>
              <a:rPr lang="en-US" altLang="zh-CN"/>
              <a:t>Nuclear Norm Clustering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3762C2-C1B5-47E4-9858-93F8FB2E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/>
              <a:t>定义类内部差异为核模</a:t>
            </a:r>
            <a:endParaRPr lang="en-US" altLang="zh-CN" sz="2400"/>
          </a:p>
          <a:p>
            <a:r>
              <a:rPr lang="en-US" altLang="zh-CN" sz="2400"/>
              <a:t>NuclearNorm=sum(SingularValues)</a:t>
            </a:r>
          </a:p>
          <a:p>
            <a:r>
              <a:rPr lang="zh-CN" altLang="en-US" sz="2400"/>
              <a:t>不断改变每个样本类别</a:t>
            </a:r>
            <a:endParaRPr lang="en-US" altLang="zh-CN" sz="2400"/>
          </a:p>
          <a:p>
            <a:r>
              <a:rPr lang="zh-CN" altLang="en-US" sz="2400"/>
              <a:t>使用模拟退火的方法最小化核模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33F826-36D6-487A-8400-AEFC0898D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578" y="1258512"/>
            <a:ext cx="4240696" cy="559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48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D0E835-78AE-4A78-AA46-836D2228B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无监督学习概览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D761CA-7E7F-4851-A872-5CC1C2CEC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/>
              <a:t>降维、嵌入、可视化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聚类分析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对抗生成网络</a:t>
            </a:r>
          </a:p>
          <a:p>
            <a:endParaRPr lang="en-US" altLang="zh-CN" sz="2400"/>
          </a:p>
          <a:p>
            <a:r>
              <a:rPr lang="zh-CN" altLang="en-US" sz="2400"/>
              <a:t>自监督学习</a:t>
            </a:r>
            <a:endParaRPr lang="en-US" altLang="zh-CN" sz="2400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3615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84287-35AA-4AD3-86F0-F836E0CA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NNC</a:t>
            </a:r>
            <a:r>
              <a:rPr lang="zh-CN" altLang="en-US"/>
              <a:t>是目前最好的聚类方法之一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6BA14F-D8C6-47F3-A332-F674F646D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F9FEBF-88F4-4D6B-A3AE-8E81229E7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056"/>
            <a:ext cx="12192000" cy="537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20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B2A1E-74A0-4025-B236-4B4F834F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STRUCTURE</a:t>
            </a:r>
            <a:r>
              <a:rPr lang="zh-CN" altLang="en-US"/>
              <a:t>遗传结构分析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4A09C1-26ED-43ED-9117-1DC1C14C4D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01" y="1615654"/>
            <a:ext cx="7527835" cy="51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85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EB47C-249C-4B95-8C3A-36622D31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对抗生成网络</a:t>
            </a:r>
            <a:r>
              <a:rPr lang="en-US" altLang="zh-CN"/>
              <a:t>GAN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001BB4-C883-47C8-9009-C415C2C46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/>
              <a:t>生成器：使用随机数造假</a:t>
            </a:r>
            <a:endParaRPr lang="en-US" altLang="zh-CN" sz="2400"/>
          </a:p>
          <a:p>
            <a:r>
              <a:rPr lang="zh-CN" altLang="en-US" sz="2400"/>
              <a:t>判别器：使用真实数据鉴定</a:t>
            </a:r>
            <a:endParaRPr lang="en-US" altLang="zh-CN" sz="2400"/>
          </a:p>
          <a:p>
            <a:r>
              <a:rPr lang="zh-CN" altLang="en-US" sz="2400"/>
              <a:t>双方损失函数相反</a:t>
            </a:r>
            <a:endParaRPr lang="en-US" altLang="zh-CN" sz="2400"/>
          </a:p>
          <a:p>
            <a:r>
              <a:rPr lang="zh-CN" altLang="en-US" sz="2400"/>
              <a:t>整个系统可导</a:t>
            </a:r>
            <a:endParaRPr lang="en-US" altLang="zh-CN" sz="2400"/>
          </a:p>
          <a:p>
            <a:r>
              <a:rPr lang="zh-CN" altLang="en-US" sz="2400"/>
              <a:t>“房谋杜断”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1CCFBC-A6FA-4166-8A62-8DE51DE82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906" y="2263507"/>
            <a:ext cx="7010824" cy="3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87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292A2-2E74-4524-9A82-BA75AA8C4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对抗生成网络产生表情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F941601-DCD9-44E3-9D83-CE48325F5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67" y="2160588"/>
            <a:ext cx="8383903" cy="3881437"/>
          </a:xfrm>
        </p:spPr>
      </p:pic>
    </p:spTree>
    <p:extLst>
      <p:ext uri="{BB962C8B-B14F-4D97-AF65-F5344CB8AC3E}">
        <p14:creationId xmlns:p14="http://schemas.microsoft.com/office/powerpoint/2010/main" val="683846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959612-F5DE-4533-A87C-A10295AC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对抗生成网络生成二次元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B61B84A-EFE1-4BFC-B24F-5D90BE15E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99" y="1621999"/>
            <a:ext cx="4746996" cy="4746996"/>
          </a:xfrm>
        </p:spPr>
      </p:pic>
    </p:spTree>
    <p:extLst>
      <p:ext uri="{BB962C8B-B14F-4D97-AF65-F5344CB8AC3E}">
        <p14:creationId xmlns:p14="http://schemas.microsoft.com/office/powerpoint/2010/main" val="1344004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28EDB-BC73-4B50-895B-F7A718DA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对抗生成网络生成人脸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D3BB3C-D258-42AC-B247-49071A979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32" y="1688202"/>
            <a:ext cx="7356447" cy="4942068"/>
          </a:xfrm>
          <a:prstGeom prst="rect">
            <a:avLst/>
          </a:prstGeom>
        </p:spPr>
      </p:pic>
      <p:sp>
        <p:nvSpPr>
          <p:cNvPr id="5" name="爆炸形: 8 pt  4">
            <a:extLst>
              <a:ext uri="{FF2B5EF4-FFF2-40B4-BE49-F238E27FC236}">
                <a16:creationId xmlns:a16="http://schemas.microsoft.com/office/drawing/2014/main" id="{9C8A8100-6537-443B-BC26-5B51A3414B42}"/>
              </a:ext>
            </a:extLst>
          </p:cNvPr>
          <p:cNvSpPr/>
          <p:nvPr/>
        </p:nvSpPr>
        <p:spPr>
          <a:xfrm>
            <a:off x="8301177" y="2520563"/>
            <a:ext cx="2790893" cy="312486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rgbClr val="FF0000"/>
                </a:solidFill>
              </a:rPr>
              <a:t>这些人从未存在过！</a:t>
            </a:r>
          </a:p>
        </p:txBody>
      </p:sp>
    </p:spTree>
    <p:extLst>
      <p:ext uri="{BB962C8B-B14F-4D97-AF65-F5344CB8AC3E}">
        <p14:creationId xmlns:p14="http://schemas.microsoft.com/office/powerpoint/2010/main" val="1005996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186F2-A18C-40B5-82DB-F6538814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对抗生成网络：什么都可以是假的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4F4DC4-BBE3-4AD3-9814-8DBC0F9C1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/>
              <a:t>图像</a:t>
            </a:r>
            <a:endParaRPr lang="en-US" altLang="zh-CN" sz="2400"/>
          </a:p>
          <a:p>
            <a:r>
              <a:rPr lang="zh-CN" altLang="en-US" sz="2400"/>
              <a:t>声音</a:t>
            </a:r>
            <a:endParaRPr lang="en-US" altLang="zh-CN" sz="2400"/>
          </a:p>
          <a:p>
            <a:r>
              <a:rPr lang="zh-CN" altLang="en-US" sz="2400"/>
              <a:t>视频</a:t>
            </a:r>
            <a:endParaRPr lang="en-US" altLang="zh-CN" sz="2400"/>
          </a:p>
          <a:p>
            <a:r>
              <a:rPr lang="zh-CN" altLang="en-US" sz="2400"/>
              <a:t>文字</a:t>
            </a:r>
            <a:endParaRPr lang="en-US" altLang="zh-CN" sz="2400"/>
          </a:p>
          <a:p>
            <a:endParaRPr lang="en-US" altLang="zh-CN"/>
          </a:p>
          <a:p>
            <a:r>
              <a:rPr lang="zh-CN" altLang="en-US" sz="3200"/>
              <a:t>在无数的假里面，真才显得可贵！</a:t>
            </a:r>
            <a:endParaRPr lang="en-US" altLang="zh-CN" sz="3200"/>
          </a:p>
          <a:p>
            <a:r>
              <a:rPr lang="zh-CN" altLang="en-US" sz="3200"/>
              <a:t>在一切是真的里面，假才显得厉害！</a:t>
            </a:r>
          </a:p>
        </p:txBody>
      </p:sp>
    </p:spTree>
    <p:extLst>
      <p:ext uri="{BB962C8B-B14F-4D97-AF65-F5344CB8AC3E}">
        <p14:creationId xmlns:p14="http://schemas.microsoft.com/office/powerpoint/2010/main" val="3824672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63890-9ADB-4246-911C-F7377A813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自监督学习</a:t>
            </a:r>
            <a:r>
              <a:rPr lang="en-US" altLang="zh-CN"/>
              <a:t>Self-Supervised Learning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8CB536-2151-4CCC-BB48-FF47B0A9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/>
              <a:t>把有监督学习应用到无监督学习中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用一部分数据预测另一部分数据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“捉迷藏</a:t>
            </a:r>
            <a:r>
              <a:rPr lang="en-US" altLang="zh-CN" sz="2400"/>
              <a:t>”</a:t>
            </a:r>
            <a:r>
              <a:rPr lang="zh-CN" altLang="en-US" sz="2400"/>
              <a:t>，“猜猜看”，填空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C4BB2B-A637-46AE-AF2C-0ACD9F6A1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355" y="2161868"/>
            <a:ext cx="6261708" cy="304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08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FE8170-7EA4-42A3-B409-97C3700E7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部分数据学习：鹿的任何一部分都是鹿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2267C2A-9F9E-403D-8098-0B1495019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44" y="2160588"/>
            <a:ext cx="8553349" cy="3881437"/>
          </a:xfrm>
        </p:spPr>
      </p:pic>
    </p:spTree>
    <p:extLst>
      <p:ext uri="{BB962C8B-B14F-4D97-AF65-F5344CB8AC3E}">
        <p14:creationId xmlns:p14="http://schemas.microsoft.com/office/powerpoint/2010/main" val="3303144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E5638F-CB08-4D9E-87E8-787CFDA05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旋转判断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1A36F5C-1690-4184-BCF8-23F3AD79A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57" y="2160588"/>
            <a:ext cx="6512523" cy="3881437"/>
          </a:xfrm>
        </p:spPr>
      </p:pic>
    </p:spTree>
    <p:extLst>
      <p:ext uri="{BB962C8B-B14F-4D97-AF65-F5344CB8AC3E}">
        <p14:creationId xmlns:p14="http://schemas.microsoft.com/office/powerpoint/2010/main" val="329545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DF04A5-05AB-4130-A361-5CB1FF7A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降维</a:t>
            </a:r>
            <a:r>
              <a:rPr lang="en-US" altLang="zh-CN"/>
              <a:t>Dimension Reduction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5CF39E-C922-4348-8674-D88A2F68B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648176" cy="3880773"/>
          </a:xfrm>
        </p:spPr>
        <p:txBody>
          <a:bodyPr>
            <a:normAutofit/>
          </a:bodyPr>
          <a:lstStyle/>
          <a:p>
            <a:r>
              <a:rPr lang="zh-CN" altLang="en-US" sz="2400"/>
              <a:t>把高维数据用低维向量表示，因为有时高维数据居住在低维流型中。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A18977-9C6C-4514-B69F-8FC8F2C62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371" y="1270000"/>
            <a:ext cx="6422003" cy="36930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3C241D-D21C-4043-9DCC-8CA397717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995" y="4550471"/>
            <a:ext cx="3530379" cy="22616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953B0D-5724-4552-9C0B-0B44F33FC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032" y="4433299"/>
            <a:ext cx="2380302" cy="238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17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C9CDB-8981-4900-96E7-8085B66B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相对位置学习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2A16218-A471-4760-A35E-EBCD7BB6A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71" y="2160588"/>
            <a:ext cx="8245896" cy="3881437"/>
          </a:xfrm>
        </p:spPr>
      </p:pic>
    </p:spTree>
    <p:extLst>
      <p:ext uri="{BB962C8B-B14F-4D97-AF65-F5344CB8AC3E}">
        <p14:creationId xmlns:p14="http://schemas.microsoft.com/office/powerpoint/2010/main" val="160984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9820E5-1EC2-4D15-9F3C-8687313E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拼图游戏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86BB53C-AD66-4FD7-9555-F6C714A54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36" y="1930400"/>
            <a:ext cx="11099127" cy="3864429"/>
          </a:xfrm>
        </p:spPr>
      </p:pic>
    </p:spTree>
    <p:extLst>
      <p:ext uri="{BB962C8B-B14F-4D97-AF65-F5344CB8AC3E}">
        <p14:creationId xmlns:p14="http://schemas.microsoft.com/office/powerpoint/2010/main" val="1853913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6D368-C350-403B-8C5B-43A2463EE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视频着色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E0E0A9-C043-4AF1-855D-B2F72ADF2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542815"/>
            <a:ext cx="8596312" cy="3116983"/>
          </a:xfrm>
        </p:spPr>
      </p:pic>
    </p:spTree>
    <p:extLst>
      <p:ext uri="{BB962C8B-B14F-4D97-AF65-F5344CB8AC3E}">
        <p14:creationId xmlns:p14="http://schemas.microsoft.com/office/powerpoint/2010/main" val="3210989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767DEB-1D35-4918-9874-5B799880F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视频跟踪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9EF8BB5-A125-42B0-830A-FA27ACFEC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490" y="2160588"/>
            <a:ext cx="4519057" cy="3881437"/>
          </a:xfrm>
        </p:spPr>
      </p:pic>
    </p:spTree>
    <p:extLst>
      <p:ext uri="{BB962C8B-B14F-4D97-AF65-F5344CB8AC3E}">
        <p14:creationId xmlns:p14="http://schemas.microsoft.com/office/powerpoint/2010/main" val="1393907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10B58-4712-4E78-8D1E-F31C044A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时间轴推测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5DAB9A2-9A7E-4E29-8CFA-419E71A1D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8" y="2160588"/>
            <a:ext cx="8343002" cy="3881437"/>
          </a:xfrm>
        </p:spPr>
      </p:pic>
    </p:spTree>
    <p:extLst>
      <p:ext uri="{BB962C8B-B14F-4D97-AF65-F5344CB8AC3E}">
        <p14:creationId xmlns:p14="http://schemas.microsoft.com/office/powerpoint/2010/main" val="3467872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73EA86-48CD-4FE5-A332-C8FCB8A1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自然语言处理</a:t>
            </a:r>
            <a:r>
              <a:rPr lang="en-US" altLang="zh-CN"/>
              <a:t>BERT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6592A92-0E60-4B8A-B3ED-0AC95E934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750353"/>
            <a:ext cx="8596312" cy="2701907"/>
          </a:xfrm>
        </p:spPr>
      </p:pic>
    </p:spTree>
    <p:extLst>
      <p:ext uri="{BB962C8B-B14F-4D97-AF65-F5344CB8AC3E}">
        <p14:creationId xmlns:p14="http://schemas.microsoft.com/office/powerpoint/2010/main" val="1897311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B68FC-228E-455D-A984-0713759B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谢谢！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DA65AF-14BE-4600-9372-A934E7DD5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883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6500C-CE55-41BF-AF9D-3528C789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正则化</a:t>
            </a:r>
            <a:r>
              <a:rPr lang="en-US" altLang="zh-CN"/>
              <a:t>(Regularization)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08EB8C-602D-48AE-A4F0-57444E4B4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/>
              <a:t>频率估计：先验分布</a:t>
            </a:r>
            <a:endParaRPr lang="en-US" altLang="zh-CN" sz="2400"/>
          </a:p>
          <a:p>
            <a:r>
              <a:rPr lang="zh-CN" altLang="en-US" sz="2400"/>
              <a:t>线性回归：吉洪诺夫正则化</a:t>
            </a:r>
            <a:endParaRPr lang="en-US" altLang="zh-CN" sz="2400"/>
          </a:p>
          <a:p>
            <a:r>
              <a:rPr lang="zh-CN" altLang="en-US" sz="2400"/>
              <a:t>随机森林：随机子空间，随机切点，树深度限制</a:t>
            </a:r>
            <a:endParaRPr lang="en-US" altLang="zh-CN" sz="2400"/>
          </a:p>
          <a:p>
            <a:r>
              <a:rPr lang="zh-CN" altLang="en-US" sz="2400"/>
              <a:t>提升树：学习速率限制，树深度限制</a:t>
            </a:r>
            <a:endParaRPr lang="en-US" altLang="zh-CN" sz="2400"/>
          </a:p>
          <a:p>
            <a:r>
              <a:rPr lang="zh-CN" altLang="en-US" sz="2400"/>
              <a:t>神经网络：</a:t>
            </a:r>
            <a:r>
              <a:rPr lang="en-US" altLang="zh-CN" sz="2400"/>
              <a:t>dropout, dropconnet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682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频率正则化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假设我扔一个硬币两次，都是正面，我能说这个硬币正面率是</a:t>
            </a:r>
            <a:r>
              <a:rPr lang="en-US" altLang="zh-CN" dirty="0"/>
              <a:t>100%</a:t>
            </a:r>
            <a:r>
              <a:rPr lang="zh-CN" altLang="en-US" dirty="0"/>
              <a:t>吗？</a:t>
            </a:r>
            <a:endParaRPr lang="en-US" altLang="zh-CN" dirty="0"/>
          </a:p>
          <a:p>
            <a:pPr lvl="1"/>
            <a:r>
              <a:rPr lang="zh-CN" altLang="en-US" dirty="0"/>
              <a:t>解决方法：正反面各加</a:t>
            </a:r>
            <a:r>
              <a:rPr lang="en-US" altLang="zh-CN" dirty="0"/>
              <a:t>0.5</a:t>
            </a:r>
            <a:r>
              <a:rPr lang="zh-CN" altLang="en-US" dirty="0"/>
              <a:t>个“虚拟投掷”，正面率</a:t>
            </a:r>
            <a:r>
              <a:rPr lang="en-US" altLang="zh-CN" dirty="0"/>
              <a:t>=(2+0.5)/(2+0.5+0+0.5)=0.83</a:t>
            </a:r>
          </a:p>
          <a:p>
            <a:endParaRPr lang="en-US" altLang="zh-CN" dirty="0"/>
          </a:p>
          <a:p>
            <a:r>
              <a:rPr lang="zh-CN" altLang="en-US" dirty="0"/>
              <a:t>假设我的钱包里有</a:t>
            </a:r>
            <a:r>
              <a:rPr lang="en-US" altLang="zh-CN" dirty="0"/>
              <a:t>5</a:t>
            </a:r>
            <a:r>
              <a:rPr lang="zh-CN" altLang="en-US" dirty="0"/>
              <a:t>块钱，你的钱包里有</a:t>
            </a:r>
            <a:r>
              <a:rPr lang="en-US" altLang="zh-CN" dirty="0"/>
              <a:t>200</a:t>
            </a:r>
            <a:r>
              <a:rPr lang="zh-CN" altLang="en-US" dirty="0"/>
              <a:t>块钱，我能推测你的财富是我的</a:t>
            </a:r>
            <a:r>
              <a:rPr lang="en-US" altLang="zh-CN" dirty="0"/>
              <a:t>40</a:t>
            </a:r>
            <a:r>
              <a:rPr lang="zh-CN" altLang="en-US" dirty="0"/>
              <a:t>倍吗？</a:t>
            </a:r>
            <a:endParaRPr lang="en-US" altLang="zh-CN" dirty="0"/>
          </a:p>
          <a:p>
            <a:pPr lvl="1"/>
            <a:r>
              <a:rPr lang="zh-CN" altLang="en-US" dirty="0"/>
              <a:t>解决方法：双方各加“虚拟全国人均财产数”，比如</a:t>
            </a:r>
            <a:r>
              <a:rPr lang="en-US" altLang="zh-CN" dirty="0"/>
              <a:t>10</a:t>
            </a:r>
            <a:r>
              <a:rPr lang="zh-CN" altLang="en-US" dirty="0"/>
              <a:t>万元。财产比率</a:t>
            </a:r>
            <a:r>
              <a:rPr lang="en-US" altLang="zh-CN" dirty="0"/>
              <a:t>(10</a:t>
            </a:r>
            <a:r>
              <a:rPr lang="zh-CN" altLang="en-US" dirty="0"/>
              <a:t>万</a:t>
            </a:r>
            <a:r>
              <a:rPr lang="en-US" altLang="zh-CN" dirty="0"/>
              <a:t>+200)/(10</a:t>
            </a:r>
            <a:r>
              <a:rPr lang="zh-CN" altLang="en-US" dirty="0"/>
              <a:t>万</a:t>
            </a:r>
            <a:r>
              <a:rPr lang="en-US" altLang="zh-CN" dirty="0"/>
              <a:t>+5)~=1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F8DC7-4739-494B-B258-C6AE16DC4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吉洪诺夫正则化</a:t>
            </a:r>
            <a:r>
              <a:rPr lang="en-US" altLang="zh-CN"/>
              <a:t>(Tikhonov regularization )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5B95DC-32FD-4B5C-9F15-DAAB1B3F5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y=1/x</a:t>
            </a:r>
            <a:r>
              <a:rPr lang="zh-CN" altLang="en-US" sz="2400"/>
              <a:t>，当</a:t>
            </a:r>
            <a:r>
              <a:rPr lang="en-US" altLang="zh-CN" sz="2400"/>
              <a:t>x</a:t>
            </a:r>
            <a:r>
              <a:rPr lang="zh-CN" altLang="en-US" sz="2400"/>
              <a:t>很小的时候，</a:t>
            </a:r>
            <a:r>
              <a:rPr lang="en-US" altLang="zh-CN" sz="2400"/>
              <a:t>y</a:t>
            </a:r>
            <a:r>
              <a:rPr lang="zh-CN" altLang="en-US" sz="2400"/>
              <a:t>趋向于无穷大。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x=x+</a:t>
            </a:r>
            <a:r>
              <a:rPr lang="el-GR" altLang="zh-CN" sz="2400"/>
              <a:t> λ</a:t>
            </a:r>
            <a:r>
              <a:rPr lang="en-US" altLang="zh-CN" sz="2400"/>
              <a:t>,</a:t>
            </a:r>
            <a:r>
              <a:rPr lang="zh-CN" altLang="en-US" sz="2400"/>
              <a:t>其中</a:t>
            </a:r>
            <a:r>
              <a:rPr lang="el-GR" altLang="zh-CN" sz="2400"/>
              <a:t>λ</a:t>
            </a:r>
            <a:r>
              <a:rPr lang="zh-CN" altLang="en-US" sz="2400"/>
              <a:t>是一个小的数字，那么</a:t>
            </a:r>
            <a:r>
              <a:rPr lang="en-US" altLang="zh-CN" sz="2400"/>
              <a:t>y</a:t>
            </a:r>
            <a:r>
              <a:rPr lang="zh-CN" altLang="en-US" sz="2400"/>
              <a:t>就不会无穷大了，</a:t>
            </a:r>
            <a:r>
              <a:rPr lang="el-GR" altLang="zh-CN" sz="2400"/>
              <a:t> λ</a:t>
            </a:r>
            <a:r>
              <a:rPr lang="zh-CN" altLang="en-US" sz="2400"/>
              <a:t>起到一个稳定的作用。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吉洪诺夫正则化</a:t>
            </a:r>
            <a:endParaRPr lang="en-US" altLang="zh-CN" sz="2400"/>
          </a:p>
          <a:p>
            <a:pPr lvl="1"/>
            <a:r>
              <a:rPr lang="en-US" altLang="zh-CN" sz="3500"/>
              <a:t>A=A+</a:t>
            </a:r>
            <a:r>
              <a:rPr lang="el-GR" altLang="zh-CN" sz="3500"/>
              <a:t>λ</a:t>
            </a:r>
            <a:r>
              <a:rPr lang="en-US" altLang="zh-CN" sz="3500"/>
              <a:t>I</a:t>
            </a:r>
          </a:p>
          <a:p>
            <a:endParaRPr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203715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4AD2B-8458-4AEB-BE90-0966C0FA5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降维的方法，略偏线性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8EF1C1-C500-4163-B1D3-DAE3A261B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400"/>
              <a:t>特征选择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随机投影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PCA</a:t>
            </a:r>
            <a:r>
              <a:rPr lang="zh-CN" altLang="en-US" sz="2400"/>
              <a:t>主成分分析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MDS</a:t>
            </a:r>
            <a:r>
              <a:rPr lang="zh-CN" altLang="en-US" sz="2400"/>
              <a:t>多维标度法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ICA</a:t>
            </a:r>
            <a:r>
              <a:rPr lang="zh-CN" altLang="en-US" sz="2400"/>
              <a:t>独立成分分析</a:t>
            </a:r>
          </a:p>
        </p:txBody>
      </p:sp>
    </p:spTree>
    <p:extLst>
      <p:ext uri="{BB962C8B-B14F-4D97-AF65-F5344CB8AC3E}">
        <p14:creationId xmlns:p14="http://schemas.microsoft.com/office/powerpoint/2010/main" val="3458106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F3D8B8-8405-433F-8E31-79A80D77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盲人摸象：专家逼近真理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48257C1-B7D1-49AB-8855-5206D3A35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56" y="2160588"/>
            <a:ext cx="5169847" cy="3881437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B9F3058-5589-466B-BED4-7D0D481ACF6E}"/>
              </a:ext>
            </a:extLst>
          </p:cNvPr>
          <p:cNvSpPr txBox="1"/>
          <p:nvPr/>
        </p:nvSpPr>
        <p:spPr>
          <a:xfrm>
            <a:off x="6178163" y="2059391"/>
            <a:ext cx="337930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我们嘲笑盲人摸象，</a:t>
            </a:r>
            <a:endParaRPr lang="en-US" altLang="zh-CN" sz="2400"/>
          </a:p>
          <a:p>
            <a:r>
              <a:rPr lang="zh-CN" altLang="en-US" sz="2400"/>
              <a:t>可是当代的专家学者何尝不是在盲人摸象呢？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盲人专家摸到的</a:t>
            </a:r>
            <a:r>
              <a:rPr lang="zh-CN" altLang="en-US" sz="2400">
                <a:solidFill>
                  <a:srgbClr val="FF0000"/>
                </a:solidFill>
              </a:rPr>
              <a:t>部分真理也是真理的一部分</a:t>
            </a:r>
            <a:r>
              <a:rPr lang="zh-CN" altLang="en-US" sz="2400"/>
              <a:t>。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以前我觉得我就是真理，后来才明白大家都是真理，所以虚心接受一切有益意见。</a:t>
            </a:r>
          </a:p>
        </p:txBody>
      </p:sp>
    </p:spTree>
    <p:extLst>
      <p:ext uri="{BB962C8B-B14F-4D97-AF65-F5344CB8AC3E}">
        <p14:creationId xmlns:p14="http://schemas.microsoft.com/office/powerpoint/2010/main" val="467348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D03DC-6F3B-4673-93F5-5CE545C5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多样性：力量的来源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18AA57B-5663-422F-BD4B-FACF54541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40" y="2748756"/>
            <a:ext cx="4514850" cy="2705100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470DE7A-A8C5-4762-86B3-1692172BC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33" y="1520754"/>
            <a:ext cx="5791677" cy="4844498"/>
          </a:xfrm>
          <a:prstGeom prst="rect">
            <a:avLst/>
          </a:prstGeom>
        </p:spPr>
      </p:pic>
      <p:sp>
        <p:nvSpPr>
          <p:cNvPr id="7" name="半闭框 6">
            <a:extLst>
              <a:ext uri="{FF2B5EF4-FFF2-40B4-BE49-F238E27FC236}">
                <a16:creationId xmlns:a16="http://schemas.microsoft.com/office/drawing/2014/main" id="{48BE1B6C-C15E-431C-B760-BCF6C1476D9D}"/>
              </a:ext>
            </a:extLst>
          </p:cNvPr>
          <p:cNvSpPr/>
          <p:nvPr/>
        </p:nvSpPr>
        <p:spPr>
          <a:xfrm rot="18741575">
            <a:off x="5422793" y="3357441"/>
            <a:ext cx="1455089" cy="1320800"/>
          </a:xfrm>
          <a:prstGeom prst="halfFrame">
            <a:avLst>
              <a:gd name="adj1" fmla="val 24946"/>
              <a:gd name="adj2" fmla="val 270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627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0673F-2431-4ABB-9E33-8E5FD4E0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多样性：力量的来源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E39966B-651B-4D65-A866-4BC9810EB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58" y="2945606"/>
            <a:ext cx="4305300" cy="23114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95C97E-3385-4AE6-AA92-979CA28E3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23" y="2035534"/>
            <a:ext cx="6018144" cy="4012096"/>
          </a:xfrm>
          <a:prstGeom prst="rect">
            <a:avLst/>
          </a:prstGeom>
        </p:spPr>
      </p:pic>
      <p:sp>
        <p:nvSpPr>
          <p:cNvPr id="8" name="半闭框 7">
            <a:extLst>
              <a:ext uri="{FF2B5EF4-FFF2-40B4-BE49-F238E27FC236}">
                <a16:creationId xmlns:a16="http://schemas.microsoft.com/office/drawing/2014/main" id="{39544B90-E144-4EAF-A0B8-A55EDA5243C2}"/>
              </a:ext>
            </a:extLst>
          </p:cNvPr>
          <p:cNvSpPr/>
          <p:nvPr/>
        </p:nvSpPr>
        <p:spPr>
          <a:xfrm rot="18741575">
            <a:off x="4961616" y="3357441"/>
            <a:ext cx="1455089" cy="1320800"/>
          </a:xfrm>
          <a:prstGeom prst="halfFrame">
            <a:avLst>
              <a:gd name="adj1" fmla="val 24946"/>
              <a:gd name="adj2" fmla="val 270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74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DB9EF-0CFE-4254-8B10-FEEE6D957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梯度提升的收缩正则化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4B6C4C-6DD6-45FF-90E8-659F1EA5F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每次学习完残差</a:t>
            </a:r>
            <a:r>
              <a:rPr lang="en-US" altLang="zh-CN" dirty="0"/>
              <a:t>/</a:t>
            </a:r>
            <a:r>
              <a:rPr lang="zh-CN" altLang="en-US" dirty="0"/>
              <a:t>梯度后，不完全加和。</a:t>
            </a:r>
            <a:endParaRPr lang="en-US" altLang="zh-CN" dirty="0"/>
          </a:p>
          <a:p>
            <a:r>
              <a:rPr lang="zh-CN" altLang="en-US" dirty="0"/>
              <a:t>乘以一个系数后再加和。</a:t>
            </a:r>
            <a:endParaRPr lang="en-US" altLang="zh-CN" dirty="0"/>
          </a:p>
          <a:p>
            <a:r>
              <a:rPr lang="en-US" altLang="zh-CN" dirty="0"/>
              <a:t>Y=f</a:t>
            </a:r>
            <a:r>
              <a:rPr lang="en-US" altLang="zh-CN" baseline="-25000" dirty="0"/>
              <a:t>1</a:t>
            </a:r>
            <a:r>
              <a:rPr lang="en-US" altLang="zh-CN" dirty="0"/>
              <a:t>(x)		</a:t>
            </a:r>
            <a:r>
              <a:rPr lang="zh-CN" altLang="en-US" dirty="0"/>
              <a:t>简单模型</a:t>
            </a:r>
            <a:endParaRPr lang="en-US" altLang="zh-CN" dirty="0"/>
          </a:p>
          <a:p>
            <a:r>
              <a:rPr lang="en-US" altLang="zh-CN" dirty="0"/>
              <a:t>Y’=Y-0.1*f</a:t>
            </a:r>
            <a:r>
              <a:rPr lang="en-US" altLang="zh-CN" baseline="-25000" dirty="0"/>
              <a:t>1</a:t>
            </a:r>
            <a:r>
              <a:rPr lang="en-US" altLang="zh-CN" dirty="0"/>
              <a:t>(x)		</a:t>
            </a:r>
            <a:r>
              <a:rPr lang="zh-CN" altLang="en-US" dirty="0"/>
              <a:t>残差</a:t>
            </a:r>
            <a:endParaRPr lang="en-US" altLang="zh-CN" dirty="0"/>
          </a:p>
          <a:p>
            <a:r>
              <a:rPr lang="en-US" altLang="zh-CN" dirty="0"/>
              <a:t>Y’=f</a:t>
            </a:r>
            <a:r>
              <a:rPr lang="en-US" altLang="zh-CN" baseline="-25000" dirty="0"/>
              <a:t>2</a:t>
            </a:r>
            <a:r>
              <a:rPr lang="en-US" altLang="zh-CN" dirty="0"/>
              <a:t>(x)		</a:t>
            </a:r>
            <a:r>
              <a:rPr lang="zh-CN" altLang="en-US" dirty="0"/>
              <a:t>残差再学习</a:t>
            </a:r>
            <a:endParaRPr lang="en-US" altLang="zh-CN" dirty="0"/>
          </a:p>
          <a:p>
            <a:r>
              <a:rPr lang="en-US" altLang="zh-CN" dirty="0"/>
              <a:t>Y’’=Y’- 0.1*f</a:t>
            </a:r>
            <a:r>
              <a:rPr lang="en-US" altLang="zh-CN" baseline="-25000" dirty="0"/>
              <a:t>2</a:t>
            </a:r>
            <a:r>
              <a:rPr lang="en-US" altLang="zh-CN" dirty="0"/>
              <a:t>(x)	</a:t>
            </a:r>
            <a:r>
              <a:rPr lang="zh-CN" altLang="en-US" dirty="0"/>
              <a:t>残差的残差</a:t>
            </a:r>
            <a:endParaRPr lang="en-US" altLang="zh-CN" dirty="0"/>
          </a:p>
          <a:p>
            <a:r>
              <a:rPr lang="en-US" altLang="zh-CN" dirty="0"/>
              <a:t>Y’’= f</a:t>
            </a:r>
            <a:r>
              <a:rPr lang="en-US" altLang="zh-CN" baseline="-25000" dirty="0"/>
              <a:t>3</a:t>
            </a:r>
            <a:r>
              <a:rPr lang="en-US" altLang="zh-CN" dirty="0"/>
              <a:t>(x)		</a:t>
            </a:r>
            <a:r>
              <a:rPr lang="zh-CN" altLang="en-US" dirty="0"/>
              <a:t>残差再学习</a:t>
            </a:r>
            <a:endParaRPr lang="en-US" altLang="zh-CN" dirty="0"/>
          </a:p>
          <a:p>
            <a:r>
              <a:rPr lang="zh-CN" altLang="en-US" dirty="0"/>
              <a:t>。。。</a:t>
            </a:r>
            <a:endParaRPr lang="en-US" altLang="zh-CN" dirty="0"/>
          </a:p>
          <a:p>
            <a:r>
              <a:rPr lang="zh-CN" altLang="en-US" dirty="0"/>
              <a:t>最终 </a:t>
            </a:r>
            <a:r>
              <a:rPr lang="en-US" altLang="zh-CN" dirty="0"/>
              <a:t>Y= 0.1*f</a:t>
            </a:r>
            <a:r>
              <a:rPr lang="en-US" altLang="zh-CN" baseline="-25000" dirty="0"/>
              <a:t>1</a:t>
            </a:r>
            <a:r>
              <a:rPr lang="en-US" altLang="zh-CN" dirty="0"/>
              <a:t>(x)+0.1*f</a:t>
            </a:r>
            <a:r>
              <a:rPr lang="en-US" altLang="zh-CN" baseline="-25000" dirty="0"/>
              <a:t>2</a:t>
            </a:r>
            <a:r>
              <a:rPr lang="en-US" altLang="zh-CN" dirty="0"/>
              <a:t>(x)+0.1*f</a:t>
            </a:r>
            <a:r>
              <a:rPr lang="en-US" altLang="zh-CN" baseline="-25000" dirty="0"/>
              <a:t>3</a:t>
            </a:r>
            <a:r>
              <a:rPr lang="en-US" altLang="zh-CN" dirty="0"/>
              <a:t>(x)…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6960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</a:t>
            </a:r>
            <a:r>
              <a:rPr lang="zh-CN" altLang="en-US" dirty="0"/>
              <a:t> </a:t>
            </a:r>
            <a:r>
              <a:rPr lang="en-US" altLang="zh-CN" dirty="0"/>
              <a:t>&amp; </a:t>
            </a:r>
            <a:r>
              <a:rPr lang="en-US" altLang="zh-CN" dirty="0" err="1"/>
              <a:t>DropConnect</a:t>
            </a:r>
            <a:endParaRPr lang="zh-CN" altLang="en-US" dirty="0"/>
          </a:p>
        </p:txBody>
      </p:sp>
      <p:pic>
        <p:nvPicPr>
          <p:cNvPr id="4" name="内容占位符 3" descr="dropout.jpe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31836" y="1268760"/>
            <a:ext cx="5257023" cy="2808312"/>
          </a:xfrm>
        </p:spPr>
      </p:pic>
      <p:pic>
        <p:nvPicPr>
          <p:cNvPr id="5" name="图片 4" descr="th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8542" y="4176464"/>
            <a:ext cx="3923928" cy="249289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D2F734-E238-412E-9053-68F34A100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人生正则化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7F4060-6141-48C7-9236-2E4FB8851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400"/>
              <a:t>整体向前，局部随机</a:t>
            </a:r>
            <a:endParaRPr lang="en-US" altLang="zh-CN" sz="2400"/>
          </a:p>
          <a:p>
            <a:r>
              <a:rPr lang="zh-CN" altLang="en-US" sz="2400"/>
              <a:t>团结、紧张、严肃、活泼</a:t>
            </a:r>
            <a:endParaRPr lang="en-US" altLang="zh-CN" sz="2400"/>
          </a:p>
          <a:p>
            <a:r>
              <a:rPr lang="zh-CN" altLang="en-US" sz="2400"/>
              <a:t>总体虎妈，局部随便</a:t>
            </a:r>
            <a:endParaRPr lang="en-US" altLang="zh-CN" sz="2400"/>
          </a:p>
          <a:p>
            <a:r>
              <a:rPr lang="zh-CN" altLang="en-US" sz="2400"/>
              <a:t>抓大放小</a:t>
            </a:r>
            <a:endParaRPr lang="en-US" altLang="zh-CN" sz="2400"/>
          </a:p>
          <a:p>
            <a:r>
              <a:rPr lang="zh-CN" altLang="en-US" sz="2400"/>
              <a:t>国有制控制经济命脉，私有制搞活经济</a:t>
            </a:r>
            <a:endParaRPr lang="en-US" altLang="zh-CN"/>
          </a:p>
          <a:p>
            <a:r>
              <a:rPr lang="zh-CN" altLang="en-US" sz="2400"/>
              <a:t>总体向前进，局部随便混</a:t>
            </a:r>
            <a:endParaRPr lang="en-US" altLang="zh-CN" sz="2400"/>
          </a:p>
          <a:p>
            <a:r>
              <a:rPr lang="zh-CN" altLang="en-US" sz="2400"/>
              <a:t>总体赚钱，小地方随便花</a:t>
            </a:r>
            <a:endParaRPr lang="en-US" altLang="zh-CN" sz="2400"/>
          </a:p>
          <a:p>
            <a:r>
              <a:rPr lang="zh-CN" altLang="en-US" sz="2400"/>
              <a:t>总体爱他</a:t>
            </a:r>
            <a:r>
              <a:rPr lang="en-US" altLang="zh-CN" sz="2400"/>
              <a:t>/</a:t>
            </a:r>
            <a:r>
              <a:rPr lang="zh-CN" altLang="en-US" sz="2400"/>
              <a:t>她，平时随意调侃</a:t>
            </a:r>
          </a:p>
        </p:txBody>
      </p:sp>
    </p:spTree>
    <p:extLst>
      <p:ext uri="{BB962C8B-B14F-4D97-AF65-F5344CB8AC3E}">
        <p14:creationId xmlns:p14="http://schemas.microsoft.com/office/powerpoint/2010/main" val="3532307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AAC852-B016-4A60-A0B7-4EA7E54F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人生正则化：剑与酒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240043-8A84-44B0-8399-839B0A191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/>
              <a:t>最差：喝酒混日子，随和</a:t>
            </a:r>
            <a:endParaRPr lang="en-US" altLang="zh-CN" sz="2800"/>
          </a:p>
          <a:p>
            <a:endParaRPr lang="en-US" altLang="zh-CN" sz="2800"/>
          </a:p>
          <a:p>
            <a:r>
              <a:rPr lang="zh-CN" altLang="en-US" sz="2800"/>
              <a:t>中等：练剑图功名，可怕</a:t>
            </a:r>
            <a:endParaRPr lang="en-US" altLang="zh-CN" sz="2800"/>
          </a:p>
          <a:p>
            <a:endParaRPr lang="en-US" altLang="zh-CN" sz="2800"/>
          </a:p>
          <a:p>
            <a:r>
              <a:rPr lang="zh-CN" altLang="en-US" sz="2800"/>
              <a:t>高等：剑与酒相济，恰好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F31174-2B80-4EB6-AA12-10308FB03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002" y="2160589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778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B68FC-228E-455D-A984-0713759B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谢谢！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DA65AF-14BE-4600-9372-A934E7DD5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49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5E31D-3E90-4F50-A485-8075BD8B4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特征选择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DD4CA9-C2E1-4E4E-9694-8342A7E43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465296" cy="3880773"/>
          </a:xfrm>
        </p:spPr>
        <p:txBody>
          <a:bodyPr/>
          <a:lstStyle/>
          <a:p>
            <a:r>
              <a:rPr lang="zh-CN" altLang="en-US" sz="2400"/>
              <a:t>从所有变量中选取一组代表性变量，解释大部分方差。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5C89DB-E5BB-4644-82B8-335921364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71" y="1760915"/>
            <a:ext cx="7633251" cy="486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96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17152D-4B7E-4640-80D8-2F3639FA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随机投影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35ABCF-9D40-477C-B5A9-E5995B018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39007" cy="3880773"/>
          </a:xfrm>
        </p:spPr>
        <p:txBody>
          <a:bodyPr>
            <a:normAutofit/>
          </a:bodyPr>
          <a:lstStyle/>
          <a:p>
            <a:r>
              <a:rPr lang="zh-CN" altLang="en-US" sz="2400"/>
              <a:t>把数据矩阵乘以一个随机矩阵。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随机矩阵元素采样自高斯分布。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C63EB1-360E-48E6-9785-F4E794D5F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677" y="2143125"/>
            <a:ext cx="6762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22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EE80C-F61A-44AE-BAF0-13E80348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主成分分析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221392-C6D8-4E51-802F-D7E3B2BD8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721602" cy="3880773"/>
          </a:xfrm>
        </p:spPr>
        <p:txBody>
          <a:bodyPr/>
          <a:lstStyle/>
          <a:p>
            <a:r>
              <a:rPr lang="zh-CN" altLang="en-US" sz="2400"/>
              <a:t>主成分分析</a:t>
            </a:r>
            <a:endParaRPr lang="en-US" altLang="zh-CN" sz="2400"/>
          </a:p>
          <a:p>
            <a:pPr lvl="1"/>
            <a:r>
              <a:rPr lang="zh-CN" altLang="en-US" sz="2400"/>
              <a:t>常用方法</a:t>
            </a:r>
            <a:endParaRPr lang="en-US" altLang="zh-CN" sz="2400"/>
          </a:p>
          <a:p>
            <a:pPr lvl="1"/>
            <a:r>
              <a:rPr lang="zh-CN" altLang="en-US" sz="2400"/>
              <a:t>对数据进行线性旋转</a:t>
            </a:r>
            <a:r>
              <a:rPr lang="en-US" altLang="zh-CN" sz="2400"/>
              <a:t>,</a:t>
            </a:r>
            <a:r>
              <a:rPr lang="zh-CN" altLang="en-US" sz="2400"/>
              <a:t>使得落在坐标轴上的数据方差最大</a:t>
            </a:r>
            <a:endParaRPr lang="en-US" altLang="zh-CN" sz="2400"/>
          </a:p>
          <a:p>
            <a:pPr lvl="1"/>
            <a:r>
              <a:rPr lang="zh-CN" altLang="en-US" sz="2400"/>
              <a:t>前几个主成分即可解释大部分数据点的差异</a:t>
            </a:r>
            <a:endParaRPr lang="en-US" altLang="zh-CN" sz="2400"/>
          </a:p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4982C7-1E5A-4947-8D8D-C72668EB45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285" y="1007497"/>
            <a:ext cx="5642278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49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7B7D67-D01D-4C6F-91D7-98382917D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MDS</a:t>
            </a:r>
            <a:r>
              <a:rPr lang="zh-CN" altLang="en-US"/>
              <a:t>多维标度法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255B84-995E-48C9-AADC-7A21C74C5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322172" cy="3880773"/>
          </a:xfrm>
        </p:spPr>
        <p:txBody>
          <a:bodyPr>
            <a:normAutofit/>
          </a:bodyPr>
          <a:lstStyle/>
          <a:p>
            <a:r>
              <a:rPr lang="zh-CN" altLang="en-US" sz="2400"/>
              <a:t>使得低维空间中的样本距离正比与高维空间中的距离。</a:t>
            </a:r>
          </a:p>
        </p:txBody>
      </p:sp>
      <p:pic>
        <p:nvPicPr>
          <p:cNvPr id="4" name="内容占位符 3" descr="mds-scatterplot.png">
            <a:extLst>
              <a:ext uri="{FF2B5EF4-FFF2-40B4-BE49-F238E27FC236}">
                <a16:creationId xmlns:a16="http://schemas.microsoft.com/office/drawing/2014/main" id="{66455BE8-BED6-4C92-8566-A883CEFEE3F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04064" y="893264"/>
            <a:ext cx="7776864" cy="58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1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3800B9-FD0C-42F5-A718-37ED7A331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独立成分分析</a:t>
            </a:r>
            <a:r>
              <a:rPr lang="en-US" altLang="zh-CN" b="1"/>
              <a:t>ICA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5DB81E-1FDC-4CA8-8657-24B13F498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457344" cy="3880773"/>
          </a:xfrm>
        </p:spPr>
        <p:txBody>
          <a:bodyPr>
            <a:normAutofit/>
          </a:bodyPr>
          <a:lstStyle/>
          <a:p>
            <a:r>
              <a:rPr lang="zh-CN" altLang="en-US" sz="2400"/>
              <a:t>旋转坐标轴，使得投影尽量非正态分布。</a:t>
            </a:r>
          </a:p>
        </p:txBody>
      </p:sp>
      <p:pic>
        <p:nvPicPr>
          <p:cNvPr id="4" name="内容占位符 3" descr="independent-component-analysis-ica-the-cocktail-party-problem-n.jpg">
            <a:extLst>
              <a:ext uri="{FF2B5EF4-FFF2-40B4-BE49-F238E27FC236}">
                <a16:creationId xmlns:a16="http://schemas.microsoft.com/office/drawing/2014/main" id="{24C28F8E-2690-4800-937B-F1B3162E410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3217" y="961496"/>
            <a:ext cx="7667708" cy="57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67712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142</TotalTime>
  <Words>842</Words>
  <Application>Microsoft Office PowerPoint</Application>
  <PresentationFormat>宽屏</PresentationFormat>
  <Paragraphs>155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3" baseType="lpstr">
      <vt:lpstr>方正姚体</vt:lpstr>
      <vt:lpstr>华文新魏</vt:lpstr>
      <vt:lpstr>Arial</vt:lpstr>
      <vt:lpstr>Trebuchet MS</vt:lpstr>
      <vt:lpstr>Wingdings 3</vt:lpstr>
      <vt:lpstr>平面</vt:lpstr>
      <vt:lpstr>无监督学习</vt:lpstr>
      <vt:lpstr>无监督学习概览</vt:lpstr>
      <vt:lpstr>降维Dimension Reduction</vt:lpstr>
      <vt:lpstr>降维的方法，略偏线性</vt:lpstr>
      <vt:lpstr>特征选择</vt:lpstr>
      <vt:lpstr>随机投影</vt:lpstr>
      <vt:lpstr>主成分分析</vt:lpstr>
      <vt:lpstr>MDS多维标度法</vt:lpstr>
      <vt:lpstr>独立成分分析ICA</vt:lpstr>
      <vt:lpstr>嵌入embedding，略强调非线性</vt:lpstr>
      <vt:lpstr>Word2vector</vt:lpstr>
      <vt:lpstr>Word2vec原理</vt:lpstr>
      <vt:lpstr>中文词向量资源</vt:lpstr>
      <vt:lpstr>可视化</vt:lpstr>
      <vt:lpstr>t-SNE</vt:lpstr>
      <vt:lpstr>UMAP</vt:lpstr>
      <vt:lpstr>聚类分析</vt:lpstr>
      <vt:lpstr>K-mean聚类</vt:lpstr>
      <vt:lpstr>核模聚类Nuclear Norm Clustering</vt:lpstr>
      <vt:lpstr>NNC是目前最好的聚类方法之一</vt:lpstr>
      <vt:lpstr>STRUCTURE遗传结构分析</vt:lpstr>
      <vt:lpstr>对抗生成网络GAN</vt:lpstr>
      <vt:lpstr>对抗生成网络产生表情</vt:lpstr>
      <vt:lpstr>对抗生成网络生成二次元</vt:lpstr>
      <vt:lpstr>对抗生成网络生成人脸</vt:lpstr>
      <vt:lpstr>对抗生成网络：什么都可以是假的</vt:lpstr>
      <vt:lpstr>自监督学习Self-Supervised Learning</vt:lpstr>
      <vt:lpstr>部分数据学习：鹿的任何一部分都是鹿</vt:lpstr>
      <vt:lpstr>旋转判断</vt:lpstr>
      <vt:lpstr>相对位置学习</vt:lpstr>
      <vt:lpstr>拼图游戏</vt:lpstr>
      <vt:lpstr>视频着色</vt:lpstr>
      <vt:lpstr>视频跟踪</vt:lpstr>
      <vt:lpstr>时间轴推测</vt:lpstr>
      <vt:lpstr>自然语言处理BERT</vt:lpstr>
      <vt:lpstr>谢谢！</vt:lpstr>
      <vt:lpstr>正则化(Regularization)</vt:lpstr>
      <vt:lpstr>频率正则化</vt:lpstr>
      <vt:lpstr>吉洪诺夫正则化(Tikhonov regularization )</vt:lpstr>
      <vt:lpstr>盲人摸象：专家逼近真理</vt:lpstr>
      <vt:lpstr>多样性：力量的来源</vt:lpstr>
      <vt:lpstr>多样性：力量的来源</vt:lpstr>
      <vt:lpstr>梯度提升的收缩正则化</vt:lpstr>
      <vt:lpstr>Dropout &amp; DropConnect</vt:lpstr>
      <vt:lpstr>人生正则化</vt:lpstr>
      <vt:lpstr>人生正则化：剑与酒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无监督学习</dc:title>
  <dc:creator>wangyi</dc:creator>
  <cp:lastModifiedBy>wangyi</cp:lastModifiedBy>
  <cp:revision>56</cp:revision>
  <dcterms:created xsi:type="dcterms:W3CDTF">2019-12-14T20:25:25Z</dcterms:created>
  <dcterms:modified xsi:type="dcterms:W3CDTF">2019-12-15T02:59:50Z</dcterms:modified>
</cp:coreProperties>
</file>